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57" r:id="rId6"/>
    <p:sldId id="259" r:id="rId7"/>
    <p:sldId id="304" r:id="rId8"/>
    <p:sldId id="295" r:id="rId9"/>
    <p:sldId id="299" r:id="rId10"/>
    <p:sldId id="305" r:id="rId11"/>
    <p:sldId id="262" r:id="rId12"/>
    <p:sldId id="281" r:id="rId13"/>
    <p:sldId id="307" r:id="rId14"/>
    <p:sldId id="309" r:id="rId15"/>
    <p:sldId id="310" r:id="rId16"/>
    <p:sldId id="311" r:id="rId17"/>
    <p:sldId id="282" r:id="rId18"/>
    <p:sldId id="268" r:id="rId19"/>
    <p:sldId id="269" r:id="rId20"/>
    <p:sldId id="272" r:id="rId21"/>
    <p:sldId id="270" r:id="rId22"/>
    <p:sldId id="321" r:id="rId23"/>
    <p:sldId id="312" r:id="rId24"/>
    <p:sldId id="313" r:id="rId25"/>
    <p:sldId id="314" r:id="rId26"/>
    <p:sldId id="315" r:id="rId27"/>
    <p:sldId id="316" r:id="rId28"/>
    <p:sldId id="319" r:id="rId29"/>
    <p:sldId id="317" r:id="rId30"/>
    <p:sldId id="320" r:id="rId31"/>
    <p:sldId id="318" r:id="rId32"/>
    <p:sldId id="264" r:id="rId33"/>
    <p:sldId id="273" r:id="rId34"/>
    <p:sldId id="274" r:id="rId35"/>
    <p:sldId id="322" r:id="rId36"/>
    <p:sldId id="323" r:id="rId37"/>
    <p:sldId id="324" r:id="rId38"/>
    <p:sldId id="327" r:id="rId39"/>
    <p:sldId id="326" r:id="rId40"/>
    <p:sldId id="291" r:id="rId41"/>
    <p:sldId id="303" r:id="rId42"/>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7" autoAdjust="0"/>
    <p:restoredTop sz="76923" autoAdjust="0"/>
  </p:normalViewPr>
  <p:slideViewPr>
    <p:cSldViewPr showGuides="1">
      <p:cViewPr varScale="1">
        <p:scale>
          <a:sx n="74" d="100"/>
          <a:sy n="74" d="100"/>
        </p:scale>
        <p:origin x="555" y="27"/>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14/07/2015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14/07/2015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4345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them.</a:t>
            </a:r>
          </a:p>
          <a:p>
            <a:endParaRPr lang="en-US" baseline="0" dirty="0" smtClean="0"/>
          </a:p>
          <a:p>
            <a:r>
              <a:rPr lang="en-US" baseline="0" dirty="0" smtClean="0"/>
              <a:t>NO. Just stop.</a:t>
            </a:r>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2672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28176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3718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we will explore some</a:t>
            </a:r>
          </a:p>
          <a:p>
            <a:r>
              <a:rPr lang="en-US" baseline="0" dirty="0" smtClean="0"/>
              <a:t>Shared code – who cares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909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42785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95954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users = UX and trying to get things out faster</a:t>
            </a:r>
          </a:p>
          <a:p>
            <a:r>
              <a:rPr lang="en-US" dirty="0" smtClean="0"/>
              <a:t>Think</a:t>
            </a:r>
            <a:r>
              <a:rPr lang="en-US" baseline="0" dirty="0" smtClean="0"/>
              <a:t> about how testing can speed up and slow down the team and try and promote the former</a:t>
            </a:r>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43221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I hate the testing pyramid. There are 3 Problems I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281333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69206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We 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740479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14/07/2015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14/07/2015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14/07/2015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14/07/2015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14/07/2015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14/07/2015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14/07/2015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robdmoore/TestingPatternsWithDossier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bit.ly/microtesting"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 Id="rId9" Type="http://schemas.openxmlformats.org/officeDocument/2006/relationships/hyperlink" Target="https://github.com/robdmoore/SubcutaneousTestsPres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1" y="1125538"/>
            <a:ext cx="7056606" cy="3115199"/>
          </a:xfrm>
        </p:spPr>
        <p:txBody>
          <a:bodyPr/>
          <a:lstStyle/>
          <a:p>
            <a:pPr>
              <a:lnSpc>
                <a:spcPts val="4000"/>
              </a:lnSpc>
            </a:pPr>
            <a:r>
              <a:rPr lang="en-GB" dirty="0" smtClean="0"/>
              <a:t>Agile Testing</a:t>
            </a:r>
            <a:br>
              <a:rPr lang="en-GB" dirty="0" smtClean="0"/>
            </a:br>
            <a:r>
              <a:rPr lang="en-GB" dirty="0" smtClean="0"/>
              <a:t/>
            </a:r>
            <a:br>
              <a:rPr lang="en-GB" dirty="0" smtClean="0"/>
            </a:br>
            <a:r>
              <a:rPr lang="en-GB" sz="4000" dirty="0" smtClean="0"/>
              <a:t>Being </a:t>
            </a:r>
            <a:r>
              <a:rPr lang="en-GB" sz="4000" i="1" dirty="0" smtClean="0"/>
              <a:t>smarter</a:t>
            </a:r>
            <a:r>
              <a:rPr lang="en-GB" sz="4000" dirty="0" smtClean="0"/>
              <a:t> about how we test by embracing </a:t>
            </a:r>
            <a:r>
              <a:rPr lang="en-GB" sz="4000" b="1" dirty="0" smtClean="0"/>
              <a:t>simplicity</a:t>
            </a:r>
            <a:r>
              <a:rPr lang="en-GB" sz="4000" dirty="0" smtClean="0"/>
              <a:t> and </a:t>
            </a:r>
            <a:r>
              <a:rPr lang="en-GB" sz="4000" b="1" dirty="0" smtClean="0"/>
              <a:t>continuous improvement.</a:t>
            </a:r>
            <a:br>
              <a:rPr lang="en-GB" sz="4000" b="1" dirty="0" smtClean="0"/>
            </a:br>
            <a:r>
              <a:rPr lang="en-GB" sz="4000" dirty="0" smtClean="0"/>
              <a:t/>
            </a:r>
            <a:br>
              <a:rPr lang="en-GB" sz="4000" dirty="0" smtClean="0"/>
            </a:br>
            <a:r>
              <a:rPr lang="en-GB" sz="4000" dirty="0"/>
              <a:t>T</a:t>
            </a:r>
            <a:r>
              <a:rPr lang="en-GB" sz="4000" dirty="0" smtClean="0"/>
              <a:t>esters in an Agile/DevOps team.</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Rob Moore</a:t>
            </a:r>
          </a:p>
          <a:p>
            <a:r>
              <a:rPr lang="en-GB" sz="2400" dirty="0" smtClean="0"/>
              <a:t>Principal Consultant</a:t>
            </a:r>
            <a:endParaRPr lang="en-AU" sz="2400" dirty="0"/>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r>
            <a:r>
              <a:rPr lang="en-AU" dirty="0" err="1" smtClean="0"/>
              <a:t>TestingVsChecking</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10</a:t>
            </a:fld>
            <a:endParaRPr lang="en-AU"/>
          </a:p>
        </p:txBody>
      </p:sp>
      <p:pic>
        <p:nvPicPr>
          <p:cNvPr id="4" name="Picture 3"/>
          <p:cNvPicPr>
            <a:picLocks noChangeAspect="1"/>
          </p:cNvPicPr>
          <p:nvPr/>
        </p:nvPicPr>
        <p:blipFill>
          <a:blip r:embed="rId2"/>
          <a:stretch>
            <a:fillRect/>
          </a:stretch>
        </p:blipFill>
        <p:spPr>
          <a:xfrm>
            <a:off x="3185318" y="2505869"/>
            <a:ext cx="5819775" cy="1847850"/>
          </a:xfrm>
          <a:prstGeom prst="rect">
            <a:avLst/>
          </a:prstGeom>
        </p:spPr>
      </p:pic>
    </p:spTree>
    <p:extLst>
      <p:ext uri="{BB962C8B-B14F-4D97-AF65-F5344CB8AC3E}">
        <p14:creationId xmlns:p14="http://schemas.microsoft.com/office/powerpoint/2010/main" val="105187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1241121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cxnSp>
        <p:nvCxnSpPr>
          <p:cNvPr id="5" name="Straight Arrow Connector 4"/>
          <p:cNvCxnSpPr/>
          <p:nvPr/>
        </p:nvCxnSpPr>
        <p:spPr>
          <a:xfrm flipV="1">
            <a:off x="3526493" y="3069754"/>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207301"/>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3014296"/>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351317"/>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p>
        </p:txBody>
      </p:sp>
      <p:sp>
        <p:nvSpPr>
          <p:cNvPr id="11" name="Freeform 10"/>
          <p:cNvSpPr/>
          <p:nvPr/>
        </p:nvSpPr>
        <p:spPr>
          <a:xfrm>
            <a:off x="3781432" y="3284996"/>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207634"/>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895406" y="5515632"/>
            <a:ext cx="2621230" cy="415498"/>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endParaRPr lang="en-AU" dirty="0">
              <a:latin typeface="SketchFlow Print" panose="02000000000000000000" pitchFamily="2" charset="0"/>
            </a:endParaRPr>
          </a:p>
        </p:txBody>
      </p:sp>
    </p:spTree>
    <p:extLst>
      <p:ext uri="{BB962C8B-B14F-4D97-AF65-F5344CB8AC3E}">
        <p14:creationId xmlns:p14="http://schemas.microsoft.com/office/powerpoint/2010/main" val="414717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92347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nimble (</a:t>
            </a:r>
            <a:r>
              <a:rPr lang="en-GB" i="1" dirty="0" smtClean="0">
                <a:solidFill>
                  <a:schemeClr val="bg1">
                    <a:lumMod val="50000"/>
                  </a:schemeClr>
                </a:solidFill>
              </a:rPr>
              <a:t>simple</a:t>
            </a:r>
            <a:r>
              <a:rPr lang="en-GB" dirty="0" smtClean="0"/>
              <a:t>)</a:t>
            </a:r>
          </a:p>
          <a:p>
            <a:r>
              <a:rPr lang="en-GB" dirty="0" smtClean="0"/>
              <a:t>Embrace heterogeneity of testing (</a:t>
            </a:r>
            <a:r>
              <a:rPr lang="en-GB" i="1" dirty="0" smtClean="0">
                <a:solidFill>
                  <a:schemeClr val="bg1">
                    <a:lumMod val="50000"/>
                  </a:schemeClr>
                </a:solidFill>
              </a:rPr>
              <a:t>smart</a:t>
            </a:r>
            <a:r>
              <a:rPr lang="en-GB" dirty="0" smtClean="0"/>
              <a:t>)</a:t>
            </a:r>
          </a:p>
          <a:p>
            <a:r>
              <a:rPr lang="en-GB" dirty="0" smtClean="0"/>
              <a:t>Actually change it (</a:t>
            </a:r>
            <a:r>
              <a:rPr lang="en-GB" i="1" dirty="0" smtClean="0">
                <a:solidFill>
                  <a:schemeClr val="bg1">
                    <a:lumMod val="50000"/>
                  </a:schemeClr>
                </a:solidFill>
              </a:rPr>
              <a:t>continuous improvement</a:t>
            </a:r>
            <a:r>
              <a:rPr lang="en-GB" dirty="0" smtClean="0"/>
              <a: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smtClean="0"/>
              <a:t>Questions???</a:t>
            </a:r>
            <a:br>
              <a:rPr lang="en-AU" dirty="0" smtClean="0"/>
            </a:br>
            <a:r>
              <a:rPr lang="en-AU" dirty="0" smtClean="0"/>
              <a:t/>
            </a:r>
            <a:br>
              <a:rPr lang="en-AU" dirty="0" smtClean="0"/>
            </a:br>
            <a:r>
              <a:rPr lang="en-AU" sz="4000" dirty="0"/>
              <a:t>Are you happy with amount of effort, overall confidence and speed of </a:t>
            </a:r>
            <a:r>
              <a:rPr lang="en-AU" sz="4000" dirty="0" smtClean="0"/>
              <a:t>feedback (checks and tests)?</a:t>
            </a:r>
            <a:br>
              <a:rPr lang="en-AU" sz="4000" dirty="0" smtClean="0"/>
            </a:br>
            <a:r>
              <a:rPr lang="en-AU" sz="4000" dirty="0" smtClean="0"/>
              <a:t/>
            </a:r>
            <a:br>
              <a:rPr lang="en-AU" sz="4000" dirty="0" smtClean="0"/>
            </a:br>
            <a:r>
              <a:rPr lang="en-AU" sz="4000" dirty="0" smtClean="0"/>
              <a:t>How can you make testing simpler?</a:t>
            </a:r>
            <a:br>
              <a:rPr lang="en-AU" sz="4000" dirty="0" smtClean="0"/>
            </a:br>
            <a:r>
              <a:rPr lang="en-AU" sz="4000" dirty="0"/>
              <a:t/>
            </a:r>
            <a:br>
              <a:rPr lang="en-AU" sz="4000" dirty="0"/>
            </a:br>
            <a:r>
              <a:rPr lang="en-AU" sz="4000" dirty="0" smtClean="0"/>
              <a:t>How can you continuously improve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13069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Tree>
    <p:extLst>
      <p:ext uri="{BB962C8B-B14F-4D97-AF65-F5344CB8AC3E}">
        <p14:creationId xmlns:p14="http://schemas.microsoft.com/office/powerpoint/2010/main" val="353827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1853760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6631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391114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parts</a:t>
            </a:r>
          </a:p>
          <a:p>
            <a:r>
              <a:rPr lang="en-AU" dirty="0" smtClean="0"/>
              <a:t>Shared </a:t>
            </a:r>
            <a:r>
              <a:rPr lang="en-AU" dirty="0"/>
              <a:t>code tested multiple </a:t>
            </a:r>
            <a:r>
              <a:rPr lang="en-AU" dirty="0" smtClean="0"/>
              <a:t>times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1430198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2259003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086947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1359729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80134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role of testers in a Agile/DevOps team</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323552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Testers</a:t>
            </a:r>
            <a:endParaRPr lang="en-AU" dirty="0"/>
          </a:p>
        </p:txBody>
      </p:sp>
      <p:sp>
        <p:nvSpPr>
          <p:cNvPr id="3" name="Content Placeholder 2"/>
          <p:cNvSpPr>
            <a:spLocks noGrp="1"/>
          </p:cNvSpPr>
          <p:nvPr>
            <p:ph idx="1"/>
          </p:nvPr>
        </p:nvSpPr>
        <p:spPr/>
        <p:txBody>
          <a:bodyPr/>
          <a:lstStyle/>
          <a:p>
            <a:r>
              <a:rPr lang="en-AU" dirty="0" smtClean="0"/>
              <a:t>DevOps </a:t>
            </a:r>
            <a:r>
              <a:rPr lang="en-AU" dirty="0" smtClean="0"/>
              <a:t>!= Dev + Ops</a:t>
            </a:r>
            <a:endParaRPr lang="en-AU" dirty="0" smtClean="0"/>
          </a:p>
          <a:p>
            <a:r>
              <a:rPr lang="en-AU" dirty="0" smtClean="0"/>
              <a:t>Testing mindset = Gold</a:t>
            </a:r>
            <a:endParaRPr lang="en-AU" dirty="0" smtClean="0"/>
          </a:p>
          <a:p>
            <a:pPr lvl="1"/>
            <a:r>
              <a:rPr lang="en-AU" dirty="0" smtClean="0"/>
              <a:t>Grooming</a:t>
            </a:r>
          </a:p>
          <a:p>
            <a:pPr lvl="1"/>
            <a:r>
              <a:rPr lang="en-AU" dirty="0" smtClean="0"/>
              <a:t>Kick-off</a:t>
            </a:r>
          </a:p>
          <a:p>
            <a:pPr lvl="1"/>
            <a:r>
              <a:rPr lang="en-AU" dirty="0" smtClean="0"/>
              <a:t>Collaborative testing discussions</a:t>
            </a:r>
            <a:endParaRPr lang="en-AU" dirty="0" smtClean="0"/>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153535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a:t>
            </a:r>
            <a:endParaRPr lang="en-AU" dirty="0"/>
          </a:p>
        </p:txBody>
      </p:sp>
      <p:sp>
        <p:nvSpPr>
          <p:cNvPr id="3" name="Content Placeholder 2"/>
          <p:cNvSpPr>
            <a:spLocks noGrp="1"/>
          </p:cNvSpPr>
          <p:nvPr>
            <p:ph idx="1"/>
          </p:nvPr>
        </p:nvSpPr>
        <p:spPr/>
        <p:txBody>
          <a:bodyPr/>
          <a:lstStyle/>
          <a:p>
            <a:r>
              <a:rPr lang="en-AU" dirty="0" smtClean="0"/>
              <a:t>Advocate </a:t>
            </a:r>
            <a:r>
              <a:rPr lang="en-AU" dirty="0"/>
              <a:t>for end </a:t>
            </a:r>
            <a:r>
              <a:rPr lang="en-AU" dirty="0" smtClean="0"/>
              <a:t>users</a:t>
            </a:r>
          </a:p>
          <a:p>
            <a:r>
              <a:rPr lang="en-AU" dirty="0" smtClean="0"/>
              <a:t>Advocate </a:t>
            </a:r>
            <a:r>
              <a:rPr lang="en-AU" dirty="0"/>
              <a:t>for </a:t>
            </a:r>
            <a:r>
              <a:rPr lang="en-AU" i="1" dirty="0"/>
              <a:t>speeding</a:t>
            </a:r>
            <a:r>
              <a:rPr lang="en-AU" dirty="0"/>
              <a:t> up the team</a:t>
            </a:r>
          </a:p>
          <a:p>
            <a:r>
              <a:rPr lang="en-AU" dirty="0" smtClean="0"/>
              <a:t>Don’t just follow the testing pyramid</a:t>
            </a:r>
            <a:r>
              <a:rPr lang="en-AU" dirty="0"/>
              <a:t>, </a:t>
            </a:r>
            <a:r>
              <a:rPr lang="en-AU" dirty="0" smtClean="0"/>
              <a:t>do manual regression testing </a:t>
            </a:r>
            <a:r>
              <a:rPr lang="en-AU" dirty="0"/>
              <a:t>or automated UI </a:t>
            </a:r>
            <a:r>
              <a:rPr lang="en-AU" dirty="0" smtClean="0"/>
              <a:t>testing </a:t>
            </a:r>
          </a:p>
          <a:p>
            <a:r>
              <a:rPr lang="en-AU" dirty="0"/>
              <a:t>B</a:t>
            </a:r>
            <a:r>
              <a:rPr lang="en-AU" dirty="0" smtClean="0"/>
              <a:t>e </a:t>
            </a:r>
            <a:r>
              <a:rPr lang="en-AU" i="1" dirty="0"/>
              <a:t>smarter</a:t>
            </a:r>
            <a:r>
              <a:rPr lang="en-AU" dirty="0"/>
              <a:t> and free up time to do </a:t>
            </a:r>
            <a:r>
              <a:rPr lang="en-AU" b="1" dirty="0"/>
              <a:t>high value tasks</a:t>
            </a:r>
          </a:p>
          <a:p>
            <a:pPr marL="0" indent="0">
              <a:buNone/>
            </a:pP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34</a:t>
            </a:fld>
            <a:endParaRPr lang="en-AU"/>
          </a:p>
        </p:txBody>
      </p:sp>
    </p:spTree>
    <p:extLst>
      <p:ext uri="{BB962C8B-B14F-4D97-AF65-F5344CB8AC3E}">
        <p14:creationId xmlns:p14="http://schemas.microsoft.com/office/powerpoint/2010/main" val="4200794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High-value tasks</a:t>
            </a:r>
            <a:endParaRPr lang="en-AU" dirty="0"/>
          </a:p>
        </p:txBody>
      </p:sp>
      <p:sp>
        <p:nvSpPr>
          <p:cNvPr id="3" name="Content Placeholder 2"/>
          <p:cNvSpPr>
            <a:spLocks noGrp="1"/>
          </p:cNvSpPr>
          <p:nvPr>
            <p:ph idx="1"/>
          </p:nvPr>
        </p:nvSpPr>
        <p:spPr/>
        <p:txBody>
          <a:bodyPr/>
          <a:lstStyle/>
          <a:p>
            <a:r>
              <a:rPr lang="en-US" b="1" dirty="0" smtClean="0"/>
              <a:t>Limitless</a:t>
            </a:r>
            <a:r>
              <a:rPr lang="en-US" dirty="0" smtClean="0"/>
              <a:t> PD opportunities:</a:t>
            </a:r>
          </a:p>
          <a:p>
            <a:pPr lvl="1"/>
            <a:r>
              <a:rPr lang="en-US" dirty="0" smtClean="0"/>
              <a:t>Exploratory testing</a:t>
            </a:r>
            <a:endParaRPr lang="en-AU" dirty="0" smtClean="0"/>
          </a:p>
          <a:p>
            <a:pPr lvl="1"/>
            <a:r>
              <a:rPr lang="en-AU" dirty="0" smtClean="0"/>
              <a:t>Penetration testing</a:t>
            </a:r>
          </a:p>
          <a:p>
            <a:pPr lvl="1"/>
            <a:r>
              <a:rPr lang="en-AU" dirty="0"/>
              <a:t>P</a:t>
            </a:r>
            <a:r>
              <a:rPr lang="en-AU" dirty="0" smtClean="0"/>
              <a:t>erformance testing</a:t>
            </a:r>
          </a:p>
          <a:p>
            <a:pPr lvl="1"/>
            <a:r>
              <a:rPr lang="en-AU" dirty="0" smtClean="0"/>
              <a:t>Load testing</a:t>
            </a:r>
          </a:p>
          <a:p>
            <a:pPr lvl="1"/>
            <a:r>
              <a:rPr lang="en-AU" dirty="0" smtClean="0"/>
              <a:t>UX testing</a:t>
            </a:r>
          </a:p>
          <a:p>
            <a:pPr lvl="1"/>
            <a:r>
              <a:rPr lang="en-AU" dirty="0" smtClean="0"/>
              <a:t>A/B testing</a:t>
            </a:r>
          </a:p>
          <a:p>
            <a:pPr lvl="1"/>
            <a:r>
              <a:rPr lang="en-AU" dirty="0"/>
              <a:t>T</a:t>
            </a:r>
            <a:r>
              <a:rPr lang="en-AU" dirty="0" smtClean="0"/>
              <a:t>esting automation</a:t>
            </a:r>
          </a:p>
          <a:p>
            <a:pPr lvl="1"/>
            <a:r>
              <a:rPr lang="en-US" dirty="0" smtClean="0"/>
              <a:t>…</a:t>
            </a:r>
            <a:endParaRPr lang="en-AU" dirty="0"/>
          </a:p>
          <a:p>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324839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US" sz="4000" dirty="0" smtClean="0">
                <a:latin typeface="+mn-lt"/>
              </a:rPr>
              <a:t>* D</a:t>
            </a:r>
            <a:r>
              <a:rPr lang="en-US" sz="4000" dirty="0" smtClean="0">
                <a:latin typeface="+mn-lt"/>
              </a:rPr>
              <a:t>on’t </a:t>
            </a:r>
            <a:r>
              <a:rPr lang="en-US" sz="4000" dirty="0">
                <a:latin typeface="+mn-lt"/>
              </a:rPr>
              <a:t>be a sheep and follow the </a:t>
            </a:r>
            <a:r>
              <a:rPr lang="en-US" sz="4000" dirty="0" smtClean="0">
                <a:latin typeface="+mn-lt"/>
              </a:rPr>
              <a:t>pyramid</a:t>
            </a:r>
            <a:br>
              <a:rPr lang="en-US" sz="4000" dirty="0" smtClean="0">
                <a:latin typeface="+mn-lt"/>
              </a:rPr>
            </a:br>
            <a:r>
              <a:rPr lang="en-US" sz="4000" dirty="0" smtClean="0">
                <a:latin typeface="+mn-lt"/>
              </a:rPr>
              <a:t>* Use your valuable testing mindset to support the team</a:t>
            </a:r>
            <a:br>
              <a:rPr lang="en-US" sz="4000" dirty="0" smtClean="0">
                <a:latin typeface="+mn-lt"/>
              </a:rPr>
            </a:br>
            <a:r>
              <a:rPr lang="en-US" sz="4000" dirty="0" smtClean="0">
                <a:latin typeface="+mn-lt"/>
              </a:rPr>
              <a:t>* The </a:t>
            </a:r>
            <a:r>
              <a:rPr lang="en-US" sz="4000" dirty="0">
                <a:latin typeface="+mn-lt"/>
              </a:rPr>
              <a:t>goal isn’t testing it’s speed and </a:t>
            </a:r>
            <a:r>
              <a:rPr lang="en-US" sz="4000" dirty="0" smtClean="0">
                <a:latin typeface="+mn-lt"/>
              </a:rPr>
              <a:t>confidence!</a:t>
            </a:r>
            <a:br>
              <a:rPr lang="en-US" sz="4000" dirty="0" smtClean="0">
                <a:latin typeface="+mn-lt"/>
              </a:rPr>
            </a:br>
            <a:r>
              <a:rPr lang="en-US" sz="4000" dirty="0" smtClean="0">
                <a:latin typeface="+mn-lt"/>
              </a:rPr>
              <a:t>* Be smart &amp; </a:t>
            </a:r>
            <a:r>
              <a:rPr lang="en-US" sz="4000" dirty="0">
                <a:latin typeface="+mn-lt"/>
              </a:rPr>
              <a:t>embrace simplicity and </a:t>
            </a:r>
            <a:r>
              <a:rPr lang="en-US" sz="4000" dirty="0" smtClean="0">
                <a:latin typeface="+mn-lt"/>
              </a:rPr>
              <a:t>CI</a:t>
            </a:r>
            <a:br>
              <a:rPr lang="en-US" sz="4000" dirty="0" smtClean="0">
                <a:latin typeface="+mn-lt"/>
              </a:rPr>
            </a:br>
            <a:r>
              <a:rPr lang="en-US" sz="4000" dirty="0" smtClean="0">
                <a:latin typeface="+mn-lt"/>
              </a:rPr>
              <a:t>* Free up time to work on high value tasks</a:t>
            </a:r>
            <a:r>
              <a:rPr lang="en-US" sz="4000" dirty="0">
                <a:latin typeface="+mn-lt"/>
              </a:rPr>
              <a:t/>
            </a:r>
            <a:br>
              <a:rPr lang="en-US" sz="4000" dirty="0">
                <a:latin typeface="+mn-lt"/>
              </a:rPr>
            </a:b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36</a:t>
            </a:fld>
            <a:endParaRPr lang="en-AU" dirty="0"/>
          </a:p>
        </p:txBody>
      </p:sp>
    </p:spTree>
    <p:extLst>
      <p:ext uri="{BB962C8B-B14F-4D97-AF65-F5344CB8AC3E}">
        <p14:creationId xmlns:p14="http://schemas.microsoft.com/office/powerpoint/2010/main" val="3762415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5" name="TextBox 4"/>
          <p:cNvSpPr txBox="1"/>
          <p:nvPr/>
        </p:nvSpPr>
        <p:spPr>
          <a:xfrm>
            <a:off x="406574" y="5518026"/>
            <a:ext cx="2961836" cy="1200329"/>
          </a:xfrm>
          <a:prstGeom prst="rect">
            <a:avLst/>
          </a:prstGeom>
          <a:noFill/>
        </p:spPr>
        <p:txBody>
          <a:bodyPr wrap="none" rtlCol="0">
            <a:spAutoFit/>
          </a:bodyPr>
          <a:lstStyle/>
          <a:p>
            <a:r>
              <a:rPr lang="en-GB" sz="2400" dirty="0" smtClean="0">
                <a:solidFill>
                  <a:schemeClr val="bg1"/>
                </a:solidFill>
              </a:rPr>
              <a:t>Rob Moore</a:t>
            </a:r>
          </a:p>
          <a:p>
            <a:r>
              <a:rPr lang="en-GB" sz="2400" dirty="0" smtClean="0">
                <a:solidFill>
                  <a:schemeClr val="bg1"/>
                </a:solidFill>
              </a:rPr>
              <a:t>Principal Consultant</a:t>
            </a:r>
          </a:p>
          <a:p>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3" name="Rectangle 2"/>
          <p:cNvSpPr/>
          <p:nvPr/>
        </p:nvSpPr>
        <p:spPr>
          <a:xfrm>
            <a:off x="2523816" y="117426"/>
            <a:ext cx="4718086" cy="415498"/>
          </a:xfrm>
          <a:prstGeom prst="rect">
            <a:avLst/>
          </a:prstGeom>
        </p:spPr>
        <p:txBody>
          <a:bodyPr wrap="none">
            <a:spAutoFit/>
          </a:bodyPr>
          <a:lstStyle/>
          <a:p>
            <a:r>
              <a:rPr lang="en-AU" b="1" dirty="0">
                <a:solidFill>
                  <a:schemeClr val="bg1"/>
                </a:solidFill>
              </a:rPr>
              <a:t>http://</a:t>
            </a:r>
            <a:r>
              <a:rPr lang="en-AU" b="1" dirty="0" smtClean="0">
                <a:solidFill>
                  <a:schemeClr val="bg1"/>
                </a:solidFill>
              </a:rPr>
              <a:t>bit.ly/robdmooreagiletesting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US" sz="2400" dirty="0">
                <a:hlinkClick r:id="rId7"/>
              </a:rPr>
              <a:t>http://bit.ly/microtesting</a:t>
            </a:r>
            <a:endParaRPr lang="en-US" sz="2400" dirty="0"/>
          </a:p>
          <a:p>
            <a:r>
              <a:rPr lang="en-AU" sz="2400" dirty="0">
                <a:hlinkClick r:id="rId8"/>
              </a:rPr>
              <a:t>https://github.com/robdmoore/TestingPatternsWithDossierPresentation</a:t>
            </a:r>
            <a:r>
              <a:rPr lang="en-AU" sz="2400" dirty="0"/>
              <a:t> </a:t>
            </a:r>
          </a:p>
          <a:p>
            <a:r>
              <a:rPr lang="en-AU" sz="2400" dirty="0">
                <a:hlinkClick r:id="rId9"/>
              </a:rPr>
              <a:t>https://</a:t>
            </a:r>
            <a:r>
              <a:rPr lang="en-AU" sz="2400" dirty="0" smtClean="0">
                <a:hlinkClick r:id="rId9"/>
              </a:rPr>
              <a:t>github.com/robdmoore/SubcutaneousTestsPresentation</a:t>
            </a:r>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38</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5040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3603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9FA1EF-CD23-4139-920B-9EDB05CD48C7}">
  <ds:schemaRef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 ds:uri="http://purl.org/dc/terms/"/>
    <ds:schemaRef ds:uri="http://schemas.microsoft.com/office/2006/documentManagement/types"/>
    <ds:schemaRef ds:uri="e6d84a7a-ecae-44e9-8fbf-4bc2c0c209d1"/>
    <ds:schemaRef ds:uri="http://schemas.openxmlformats.org/package/2006/metadata/core-properties"/>
  </ds:schemaRefs>
</ds:datastoreItem>
</file>

<file path=customXml/itemProps2.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1487</TotalTime>
  <Words>1880</Words>
  <Application>Microsoft Office PowerPoint</Application>
  <PresentationFormat>Custom</PresentationFormat>
  <Paragraphs>297</Paragraphs>
  <Slides>38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Comic Sans MS</vt:lpstr>
      <vt:lpstr>Segoe UI</vt:lpstr>
      <vt:lpstr>SegoeUI</vt:lpstr>
      <vt:lpstr>SegoeUI-Bold</vt:lpstr>
      <vt:lpstr>SegoeUI-Semilight</vt:lpstr>
      <vt:lpstr>SketchFlow Print</vt:lpstr>
      <vt:lpstr>Wingdings</vt:lpstr>
      <vt:lpstr>Readify Theme</vt:lpstr>
      <vt:lpstr>Agile Testing  Being smarter about how we test by embracing simplicity and continuous improvement.  Testers in an Agile/DevOps team.</vt:lpstr>
      <vt:lpstr>PowerPoint Presentation</vt:lpstr>
      <vt:lpstr>PowerPoint Presentation</vt:lpstr>
      <vt:lpstr>Testing pyramid</vt:lpstr>
      <vt:lpstr>PowerPoint Presentation</vt:lpstr>
      <vt:lpstr>PowerPoint Presentation</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#TestingVsChecking</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Questions???  Are you happy with amount of effort, overall confidence and speed of feedback (checks and tests)?  How can you make testing simpler?  How can you continuously improve your testing?</vt:lpstr>
      <vt:lpstr>Subcutaneous testing</vt:lpstr>
      <vt:lpstr>PowerPoint Presentation</vt:lpstr>
      <vt:lpstr>Advantages</vt:lpstr>
      <vt:lpstr>PowerPoint Presentation</vt:lpstr>
      <vt:lpstr>Disadvantages</vt:lpstr>
      <vt:lpstr>What about “unit” tests?</vt:lpstr>
      <vt:lpstr>Implementation tests (“unit” tests)</vt:lpstr>
      <vt:lpstr>What about automated UI tests?</vt:lpstr>
      <vt:lpstr>Automated UI tests</vt:lpstr>
      <vt:lpstr>What testing strategy have we found effective?</vt:lpstr>
      <vt:lpstr>Context</vt:lpstr>
      <vt:lpstr>Example testing strategy</vt:lpstr>
      <vt:lpstr>The role of testers in a Agile/DevOps team</vt:lpstr>
      <vt:lpstr>Testers</vt:lpstr>
      <vt:lpstr>Thoughts</vt:lpstr>
      <vt:lpstr>High-value tasks</vt:lpstr>
      <vt:lpstr>tl;dr  * Don’t be a sheep and follow the pyramid * Use your valuable testing mindset to support the team * The goal isn’t testing it’s speed and confidence! * Be smart &amp; embrace simplicity and CI * Free up time to work on high value tasks </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Robert Moore</cp:lastModifiedBy>
  <cp:revision>177</cp:revision>
  <dcterms:created xsi:type="dcterms:W3CDTF">2015-05-04T07:51:09Z</dcterms:created>
  <dcterms:modified xsi:type="dcterms:W3CDTF">2015-07-14T00:54:06Z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